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3"/>
  </p:notesMasterIdLst>
  <p:sldIdLst>
    <p:sldId id="257" r:id="rId4"/>
    <p:sldId id="304" r:id="rId5"/>
    <p:sldId id="349" r:id="rId6"/>
    <p:sldId id="307" r:id="rId7"/>
    <p:sldId id="345" r:id="rId8"/>
    <p:sldId id="346" r:id="rId9"/>
    <p:sldId id="347" r:id="rId10"/>
    <p:sldId id="348" r:id="rId11"/>
    <p:sldId id="350" r:id="rId12"/>
    <p:sldId id="353" r:id="rId13"/>
    <p:sldId id="354" r:id="rId14"/>
    <p:sldId id="355" r:id="rId15"/>
    <p:sldId id="356" r:id="rId16"/>
    <p:sldId id="328" r:id="rId17"/>
    <p:sldId id="358" r:id="rId18"/>
    <p:sldId id="329" r:id="rId19"/>
    <p:sldId id="330" r:id="rId20"/>
    <p:sldId id="351" r:id="rId21"/>
    <p:sldId id="352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39" r:id="rId31"/>
    <p:sldId id="344" r:id="rId32"/>
    <p:sldId id="308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22" r:id="rId41"/>
    <p:sldId id="256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60"/>
  </p:normalViewPr>
  <p:slideViewPr>
    <p:cSldViewPr snapToGrid="0">
      <p:cViewPr>
        <p:scale>
          <a:sx n="80" d="100"/>
          <a:sy n="80" d="100"/>
        </p:scale>
        <p:origin x="-1068" y="-72"/>
      </p:cViewPr>
      <p:guideLst>
        <p:guide orient="horz" pos="2075"/>
        <p:guide orient="horz" pos="555"/>
        <p:guide orient="horz" pos="4199"/>
        <p:guide pos="1340"/>
        <p:guide pos="594"/>
        <p:guide pos="54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1E2BEA-E0F9-42C7-900F-9025A621A304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8E4C81-9D24-4D9E-882A-03721D326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8591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77A40-CAC0-4070-86C6-6A68F9578A64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287CE-AFBA-40E1-A059-C3B66777C2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9B78-B320-4572-949F-974010B7FEE4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463C-0B28-4695-A319-1A65E082E8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CC91-E1F0-4767-A78F-3F5A2465D2C7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618CA-C16C-48CD-AA25-0D42471A52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8E1A3-D67D-4CD6-BF83-51E132B5F794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CCF86-A37C-4281-8051-B252DBF98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7376B-9F83-4A94-B5D1-4485B7ADD6AF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D734-FD29-4C05-86BF-1D67181F92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C8B8-E9FE-45F2-B073-CB9FD5956ADD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2279B-A8BA-414B-B538-D9CE991A4D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CAA7D-EE20-4703-8BFE-062963B1B319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D80CD-9A48-4B2D-968A-0E473DBF6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3914B-6020-4ECE-8D6B-F66EEFF98176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1EF5A-A71A-4E77-9D63-320FFD7A3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36CB4-727A-4D23-8B47-B51E90AC0B85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9C49B-A652-4758-AAF4-9EE77C7B75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A9091-DD24-42EE-9BDB-A6E88DF7E325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DEB54-B142-4910-8C29-D60490CDB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4156-D9A3-44F8-9044-B3A2B72CD35B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8DF7C-8346-4532-B4A4-58A260DAB1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9D1AE-2959-405F-B123-DA8C4883E20B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32E98-AE3B-496F-BD65-8402CD84E7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2A23D-6794-46AD-943F-EB2A0EA04ACA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97E07-7E99-48D6-B880-97FCD32018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3D1C-D561-41F9-AA1E-FC8D3D04C74B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49E6D-E5A0-4174-9FEB-18C22208AB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ACF57-970D-4B7A-837F-860FBB883890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4C1EF-8900-404A-AF50-351C6D7113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9281-BD11-4853-84D7-044F8FD1C0E1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CD06-E10F-4C6A-A1FD-3DFF90961E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AE2C-489A-410B-A685-8F4C98BD084C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EF3D-E5D2-4DC0-BF5C-B80BD3535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02599-1B2E-4239-A740-6C410B51A047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F0694-7DEA-4A8C-8C00-70DAC28168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44F3E-1695-4ED7-81DA-5796A59C5902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92087-5511-4242-BCCF-62075F6A20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F11BE-6A06-4CAC-BD48-E272B3946713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F6547-D61A-4B91-83FC-B0A176CADD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06BFC-1FFA-4AB4-8834-671760B0037C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EA2A-02C4-4971-873D-3B98624701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04D44-7196-4F76-9F00-E6D08FC39208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99790-8108-4ADD-8C05-D296D2323C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6CAA-AF1D-4DF6-A1D6-24B01CB14E1C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1C23E-9021-4AB2-B152-E0B61AC758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59E28-C70A-4162-90B4-54AA394FECEB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6E7E8-A822-4C54-8334-2BE04D24EE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699D0-062B-4BDA-98E1-6FC8E7837848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3F47C-F7BD-4155-B722-9C2ECE54C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31D7F-A350-4C4D-9CC8-5BD4944679F0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EDC03-6852-42D2-A1F8-F1078E72F4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DB930-5883-4126-B1FE-82C927FF949A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5044F-F911-4284-98F3-6134A08BF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31BD0-8F47-4D6C-8A6F-AA164132D3C7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2009-C7A8-4F54-9011-45E17F0B36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8C43B-7C62-4FE0-818A-8C2C313F418F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76971-7E83-4837-804F-573E0E1B37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66C60-9795-4B84-89D5-D524649A695F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5319B-5D33-4477-B02D-61AD06C3E8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4B68-6CE4-4309-9251-113F7690E99E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637A0-A498-40FB-AC7C-B6CC68D780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E9FCB-9189-4EB4-9293-3F1B116FB452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7ECDB-38EB-4EC0-B225-111F48BCB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0ECB-0463-471E-955A-92EE0CD753F6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52A5C-C4A8-41F0-8D59-C93BE8559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</a:p>
        </p:txBody>
      </p:sp>
      <p:sp>
        <p:nvSpPr>
          <p:cNvPr id="3075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A7DCE5-2967-48CA-9BDE-90691E2820BB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C058CA-31B0-4585-9CD6-BBBA272EBA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3079" name="Picture 9" descr="T:\Contacto\Health\DGS\Concurso Público\Propostas Criativas\U\Template ppt\bases\7542_DGS_powerpoint_capa-01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</a:p>
        </p:txBody>
      </p:sp>
      <p:sp>
        <p:nvSpPr>
          <p:cNvPr id="4099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7DE809-302B-49A4-91C2-723E20E5E5E7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54FB9A-A137-482B-A828-718DBA8D47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4103" name="Picture 8" descr="T:\Contacto\Health\DGS\Concurso Público\Propostas Criativas\U\Template ppt\bases\7542_DGS_powerpoint_02-07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</a:t>
            </a:r>
          </a:p>
        </p:txBody>
      </p:sp>
      <p:sp>
        <p:nvSpPr>
          <p:cNvPr id="5123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DFFFF5-0CC3-40B7-984A-C0CCE9ED7038}" type="datetimeFigureOut">
              <a:rPr lang="pt-PT"/>
              <a:pPr>
                <a:defRPr/>
              </a:pPr>
              <a:t>03-05-2015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C21C02-4D3A-43ED-9211-4C6545C93D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pic>
        <p:nvPicPr>
          <p:cNvPr id="5127" name="Picture 8" descr="T:\Contacto\Health\DGS\Concurso Público\Propostas Criativas\U\Template ppt\bases\7542_DGS_powerpoint_02-0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_tU7nvD5BI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3"/>
          <p:cNvSpPr txBox="1">
            <a:spLocks noChangeArrowheads="1"/>
          </p:cNvSpPr>
          <p:nvPr/>
        </p:nvSpPr>
        <p:spPr bwMode="auto">
          <a:xfrm>
            <a:off x="1643063" y="1846263"/>
            <a:ext cx="682307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3600" b="1" dirty="0">
                <a:solidFill>
                  <a:srgbClr val="3C3C3C"/>
                </a:solidFill>
                <a:latin typeface="Open Sans" pitchFamily="34" charset="0"/>
              </a:rPr>
              <a:t>PRECAUÇÕES BÁSICAS DE CONTROLO DE INFEÇÃO</a:t>
            </a:r>
          </a:p>
          <a:p>
            <a:pPr algn="ctr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</a:pPr>
            <a:r>
              <a:rPr lang="pt-PT" sz="2400" b="1" dirty="0" smtClean="0">
                <a:solidFill>
                  <a:srgbClr val="3C3C3C"/>
                </a:solidFill>
                <a:latin typeface="Open Sans" pitchFamily="34" charset="0"/>
              </a:rPr>
              <a:t>EXERCÍCIOS PRÁTICOS PARA A FORMAÇÃO</a:t>
            </a:r>
            <a:endParaRPr lang="pt-PT" sz="2400" b="1" dirty="0">
              <a:solidFill>
                <a:srgbClr val="3C3C3C"/>
              </a:solidFill>
              <a:latin typeface="Open Sans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157663" y="4589463"/>
            <a:ext cx="4630737" cy="124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800"/>
              </a:lnSpc>
              <a:defRPr/>
            </a:pPr>
            <a:r>
              <a:rPr lang="pt-PT" sz="1500" b="1" cap="all" dirty="0">
                <a:solidFill>
                  <a:srgbClr val="3C3C3C"/>
                </a:solidFill>
                <a:latin typeface="Open Sans" pitchFamily="34" charset="0"/>
                <a:cs typeface="Arial" charset="0"/>
              </a:rPr>
              <a:t>PPCIRA:</a:t>
            </a:r>
          </a:p>
          <a:p>
            <a:pPr>
              <a:lnSpc>
                <a:spcPts val="1800"/>
              </a:lnSpc>
              <a:defRPr/>
            </a:pPr>
            <a:r>
              <a:rPr lang="pt-PT" sz="1400" cap="all" dirty="0">
                <a:solidFill>
                  <a:srgbClr val="3C3C3C"/>
                </a:solidFill>
                <a:latin typeface="Open Sans" pitchFamily="34" charset="0"/>
                <a:cs typeface="Arial" charset="0"/>
              </a:rPr>
              <a:t>Professor Dr. José Artur Paiva</a:t>
            </a:r>
          </a:p>
          <a:p>
            <a:pPr>
              <a:lnSpc>
                <a:spcPts val="1800"/>
              </a:lnSpc>
              <a:defRPr/>
            </a:pPr>
            <a:r>
              <a:rPr lang="pt-PT" sz="1400" cap="all" dirty="0">
                <a:solidFill>
                  <a:srgbClr val="3C3C3C"/>
                </a:solidFill>
                <a:latin typeface="Open Sans" pitchFamily="34" charset="0"/>
                <a:cs typeface="Arial" charset="0"/>
              </a:rPr>
              <a:t>Dr. Paulo André </a:t>
            </a:r>
            <a:r>
              <a:rPr lang="pt-PT" sz="1400" cap="all" dirty="0" err="1">
                <a:solidFill>
                  <a:srgbClr val="3C3C3C"/>
                </a:solidFill>
                <a:latin typeface="Open Sans" pitchFamily="34" charset="0"/>
                <a:cs typeface="Arial" charset="0"/>
              </a:rPr>
              <a:t>fernandes</a:t>
            </a:r>
            <a:endParaRPr lang="pt-PT" sz="1400" cap="all" dirty="0">
              <a:solidFill>
                <a:srgbClr val="3C3C3C"/>
              </a:solidFill>
              <a:latin typeface="Open Sans" pitchFamily="34" charset="0"/>
              <a:cs typeface="Arial" charset="0"/>
            </a:endParaRPr>
          </a:p>
          <a:p>
            <a:pPr>
              <a:lnSpc>
                <a:spcPts val="1800"/>
              </a:lnSpc>
              <a:defRPr/>
            </a:pPr>
            <a:r>
              <a:rPr lang="pt-PT" sz="1400" cap="all" dirty="0">
                <a:solidFill>
                  <a:srgbClr val="3C3C3C"/>
                </a:solidFill>
                <a:latin typeface="Open Sans" pitchFamily="34" charset="0"/>
                <a:cs typeface="Arial" charset="0"/>
              </a:rPr>
              <a:t>Enf.ª Maria Goreti Silva</a:t>
            </a:r>
          </a:p>
          <a:p>
            <a:pPr>
              <a:lnSpc>
                <a:spcPts val="1800"/>
              </a:lnSpc>
              <a:defRPr/>
            </a:pPr>
            <a:endParaRPr lang="pt-PT" sz="1500" cap="all" dirty="0">
              <a:solidFill>
                <a:srgbClr val="3C3C3C"/>
              </a:solidFill>
              <a:latin typeface="Open Sans" pitchFamily="34" charset="0"/>
              <a:cs typeface="Arial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1742" y="969818"/>
            <a:ext cx="289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118752"/>
            <a:ext cx="6926366" cy="7588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Rectângulo 2"/>
          <p:cNvSpPr/>
          <p:nvPr/>
        </p:nvSpPr>
        <p:spPr>
          <a:xfrm>
            <a:off x="1873250" y="6317673"/>
            <a:ext cx="7270750" cy="540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873250" y="5605153"/>
            <a:ext cx="6926366" cy="2897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574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49" y="0"/>
            <a:ext cx="7068869" cy="7588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0994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35" y="107950"/>
            <a:ext cx="7517081" cy="6648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02745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49" y="0"/>
            <a:ext cx="6866989" cy="6415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64482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0"/>
            <a:ext cx="5397500" cy="67095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72194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pt-PT" dirty="0" smtClean="0"/>
              <a:t>Outro conjunto de exercícios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6402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0"/>
            <a:ext cx="5397500" cy="66026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10070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49" y="130629"/>
            <a:ext cx="6285099" cy="65003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Rectângulo 1"/>
          <p:cNvSpPr/>
          <p:nvPr/>
        </p:nvSpPr>
        <p:spPr>
          <a:xfrm>
            <a:off x="1873249" y="130629"/>
            <a:ext cx="964954" cy="213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 smtClean="0">
                <a:solidFill>
                  <a:schemeClr val="tx1"/>
                </a:solidFill>
              </a:rPr>
              <a:t>3.º caso</a:t>
            </a:r>
            <a:endParaRPr lang="pt-PT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105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67235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3.º exercício prático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38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1816533" y="341313"/>
            <a:ext cx="5186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t-PT" sz="2000" b="1" dirty="0">
                <a:solidFill>
                  <a:schemeClr val="accent6">
                    <a:lumMod val="50000"/>
                  </a:schemeClr>
                </a:solidFill>
                <a:latin typeface="Open Sans"/>
                <a:cs typeface="Arial" charset="0"/>
              </a:rPr>
              <a:t>Implementação das Precauções Básicas </a:t>
            </a:r>
          </a:p>
          <a:p>
            <a:pPr algn="ctr">
              <a:defRPr/>
            </a:pPr>
            <a:r>
              <a:rPr lang="pt-PT" sz="2000" b="1" dirty="0">
                <a:solidFill>
                  <a:schemeClr val="accent6">
                    <a:lumMod val="50000"/>
                  </a:schemeClr>
                </a:solidFill>
                <a:latin typeface="Open Sans"/>
                <a:cs typeface="Arial" charset="0"/>
              </a:rPr>
              <a:t>de Controlo de Infeção</a:t>
            </a:r>
            <a:endParaRPr lang="pt-PT" sz="2000" dirty="0">
              <a:solidFill>
                <a:schemeClr val="accent6">
                  <a:lumMod val="50000"/>
                </a:schemeClr>
              </a:solidFill>
              <a:latin typeface="Open Sans"/>
              <a:cs typeface="Open Sans Semibold" pitchFamily="34" charset="0"/>
            </a:endParaRPr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1333500" y="1828799"/>
            <a:ext cx="7162800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Open Sans" pitchFamily="34" charset="0"/>
                <a:cs typeface="Open Sans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err="1" smtClean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Objetivo</a:t>
            </a:r>
            <a:r>
              <a:rPr lang="en-US" sz="2000" b="1" dirty="0" smtClean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: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Treinar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situações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concretas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de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aplicação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das PBCI e/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ou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PBVT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0070C0"/>
              </a:solidFill>
              <a:latin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 err="1" smtClean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Estrutura</a:t>
            </a:r>
            <a:r>
              <a:rPr lang="en-US" sz="2000" b="1" dirty="0" smtClean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da </a:t>
            </a:r>
            <a:r>
              <a:rPr lang="en-US" sz="2000" b="1" dirty="0" err="1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Apresentação</a:t>
            </a:r>
            <a:r>
              <a:rPr lang="en-US" sz="2000" b="1" dirty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:</a:t>
            </a:r>
          </a:p>
          <a:p>
            <a:pPr algn="just">
              <a:lnSpc>
                <a:spcPct val="150000"/>
              </a:lnSpc>
              <a:buClr>
                <a:srgbClr val="BA0000"/>
              </a:buClr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Exercícios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práticos</a:t>
            </a:r>
            <a:endParaRPr lang="en-US" sz="2000" b="1" dirty="0" smtClean="0">
              <a:solidFill>
                <a:schemeClr val="accent6">
                  <a:lumMod val="50000"/>
                </a:schemeClr>
              </a:solidFill>
              <a:latin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  <a:buClr>
                <a:srgbClr val="BA0000"/>
              </a:buClr>
            </a:pPr>
            <a:endParaRPr lang="en-US" sz="2000" b="1" dirty="0" smtClean="0">
              <a:solidFill>
                <a:srgbClr val="0070C0"/>
              </a:solidFill>
              <a:latin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  <a:buClr>
                <a:srgbClr val="BA0000"/>
              </a:buClr>
            </a:pPr>
            <a:r>
              <a:rPr lang="en-US" sz="2000" b="1" dirty="0" err="1" smtClean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Duração</a:t>
            </a:r>
            <a:r>
              <a:rPr lang="en-US" sz="2000" b="1" dirty="0">
                <a:solidFill>
                  <a:srgbClr val="0070C0"/>
                </a:solidFill>
                <a:latin typeface="Open Sans" pitchFamily="34" charset="0"/>
                <a:cs typeface="Open Sans" pitchFamily="34" charset="0"/>
              </a:rPr>
              <a:t>: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5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0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minutos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de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trabalho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de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grupo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; 40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minutos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de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apresentação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 das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conclusões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; 15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minutos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para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discussão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Open Sans" pitchFamily="34" charset="0"/>
                <a:cs typeface="Open Sans" pitchFamily="34" charset="0"/>
              </a:rPr>
              <a:t>final</a:t>
            </a:r>
            <a:r>
              <a:rPr lang="en-US" sz="1600" b="1" dirty="0">
                <a:latin typeface="Open Sans" pitchFamily="34" charset="0"/>
                <a:cs typeface="Open Sans" pitchFamily="34" charset="0"/>
              </a:rPr>
              <a:t>.</a:t>
            </a:r>
            <a:endParaRPr lang="pt-PT" sz="1600" b="1" dirty="0"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7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AF893-2C91-455A-88D9-9B9B59FE8E5F}" type="slidenum">
              <a:rPr lang="pt-PT" smtClean="0"/>
              <a:pPr>
                <a:defRPr/>
              </a:pPr>
              <a:t>2</a:t>
            </a:fld>
            <a:endParaRPr lang="pt-PT" dirty="0"/>
          </a:p>
        </p:txBody>
      </p:sp>
      <p:pic>
        <p:nvPicPr>
          <p:cNvPr id="7173" name="Imagem 5" descr="Logo_Departamento da Qualidade na Saúd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0738" y="0"/>
            <a:ext cx="197008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"/>
            <a:ext cx="1816533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F1EEEA-9ED1-4C9F-BFDB-7A3259EA21FA}" type="slidenum">
              <a:rPr lang="pt-PT" altLang="pt-PT"/>
              <a:pPr/>
              <a:t>20</a:t>
            </a:fld>
            <a:endParaRPr lang="pt-PT" altLang="pt-PT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884237"/>
          </a:xfrm>
        </p:spPr>
        <p:txBody>
          <a:bodyPr/>
          <a:lstStyle/>
          <a:p>
            <a:r>
              <a:rPr lang="pt-PT" altLang="pt-PT" sz="3600"/>
              <a:t>Episódio de urgência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229600" cy="492442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PT" altLang="pt-PT" sz="1600" dirty="0"/>
              <a:t>14-10-2010  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Doente sexo masculino, 43 anos, bombeiro, casado, recorre ao S. urgência com quadro febril, </a:t>
            </a:r>
            <a:r>
              <a:rPr lang="pt-PT" altLang="pt-PT" sz="1600" dirty="0" err="1"/>
              <a:t>toracalgia</a:t>
            </a:r>
            <a:r>
              <a:rPr lang="pt-PT" altLang="pt-PT" sz="1600" dirty="0"/>
              <a:t> </a:t>
            </a:r>
            <a:r>
              <a:rPr lang="pt-PT" altLang="pt-PT" sz="1600" dirty="0" err="1"/>
              <a:t>retro-esternal</a:t>
            </a:r>
            <a:r>
              <a:rPr lang="pt-PT" altLang="pt-PT" sz="1600" dirty="0"/>
              <a:t>, tosse produtiva mucopurulenta amarelada. 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Refere perda de peso ±6Kg desde o verão e astenia.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Analiticamente apresenta anemia (Hg-7.3), glicémia elevada (432 mg/dl) e </a:t>
            </a:r>
            <a:r>
              <a:rPr lang="pt-PT" altLang="pt-PT" sz="1600" dirty="0" err="1"/>
              <a:t>hipoxémia</a:t>
            </a:r>
            <a:r>
              <a:rPr lang="pt-PT" altLang="pt-PT" sz="1600" dirty="0"/>
              <a:t> (pO2=62,4mmHg; </a:t>
            </a:r>
            <a:r>
              <a:rPr lang="pt-PT" altLang="pt-PT" sz="1600" dirty="0" err="1"/>
              <a:t>Sat</a:t>
            </a:r>
            <a:r>
              <a:rPr lang="pt-PT" altLang="pt-PT" sz="1600" dirty="0"/>
              <a:t>.=91%)</a:t>
            </a:r>
          </a:p>
          <a:p>
            <a:pPr>
              <a:lnSpc>
                <a:spcPct val="120000"/>
              </a:lnSpc>
            </a:pPr>
            <a:r>
              <a:rPr lang="pt-PT" altLang="pt-PT" sz="1600" dirty="0" err="1"/>
              <a:t>Rx</a:t>
            </a:r>
            <a:r>
              <a:rPr lang="pt-PT" altLang="pt-PT" sz="1600" dirty="0"/>
              <a:t> tórax com infiltrado intersticial difuso bilateral + 1/3 </a:t>
            </a:r>
            <a:r>
              <a:rPr lang="pt-PT" altLang="pt-PT" sz="1600" dirty="0" err="1"/>
              <a:t>sup</a:t>
            </a:r>
            <a:r>
              <a:rPr lang="pt-PT" altLang="pt-PT" sz="1600" dirty="0"/>
              <a:t>. ambos </a:t>
            </a:r>
            <a:r>
              <a:rPr lang="pt-PT" altLang="pt-PT" sz="1600" dirty="0" err="1"/>
              <a:t>hemitórax</a:t>
            </a:r>
            <a:r>
              <a:rPr lang="pt-PT" altLang="pt-PT" sz="1600" dirty="0"/>
              <a:t>.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Pesquisa de BAAR (-) na expectoração.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Apresenta ferida abrasiva com 8 dias de evolução, extensão de 8x5cm, com tecido amarelado e exsudado abundante no membro inferior direito (face lateral externa).</a:t>
            </a:r>
          </a:p>
          <a:p>
            <a:pPr>
              <a:lnSpc>
                <a:spcPct val="120000"/>
              </a:lnSpc>
            </a:pPr>
            <a:endParaRPr lang="pt-PT" altLang="pt-PT" sz="1600" dirty="0"/>
          </a:p>
          <a:p>
            <a:pPr>
              <a:lnSpc>
                <a:spcPct val="120000"/>
              </a:lnSpc>
            </a:pPr>
            <a:r>
              <a:rPr lang="pt-PT" altLang="pt-PT" sz="1600" dirty="0"/>
              <a:t>Colocado em curso Dextrose em soro em veia periférica (</a:t>
            </a:r>
            <a:r>
              <a:rPr lang="pt-PT" altLang="pt-PT" sz="1600" dirty="0" err="1"/>
              <a:t>m.s.esquerdo</a:t>
            </a:r>
            <a:r>
              <a:rPr lang="pt-PT" altLang="pt-PT" sz="1600" dirty="0"/>
              <a:t>)</a:t>
            </a:r>
          </a:p>
          <a:p>
            <a:pPr>
              <a:lnSpc>
                <a:spcPct val="120000"/>
              </a:lnSpc>
            </a:pPr>
            <a:r>
              <a:rPr lang="pt-PT" altLang="pt-PT" sz="1600" dirty="0"/>
              <a:t>É transferido para um Serviço Medicina com os seguintes diagnósticos:</a:t>
            </a:r>
          </a:p>
          <a:p>
            <a:pPr lvl="1">
              <a:lnSpc>
                <a:spcPct val="120000"/>
              </a:lnSpc>
            </a:pPr>
            <a:r>
              <a:rPr lang="pt-PT" altLang="pt-PT" sz="1400" dirty="0"/>
              <a:t>Infecção respiratória baixa</a:t>
            </a:r>
          </a:p>
          <a:p>
            <a:pPr lvl="1">
              <a:lnSpc>
                <a:spcPct val="120000"/>
              </a:lnSpc>
            </a:pPr>
            <a:r>
              <a:rPr lang="pt-PT" altLang="pt-PT" sz="1400" dirty="0"/>
              <a:t>Diabetes </a:t>
            </a:r>
            <a:r>
              <a:rPr lang="pt-PT" altLang="pt-PT" sz="1400" dirty="0" err="1"/>
              <a:t>mellitus</a:t>
            </a:r>
            <a:r>
              <a:rPr lang="pt-PT" altLang="pt-PT" sz="1400" dirty="0"/>
              <a:t> tipo II descompensada</a:t>
            </a:r>
          </a:p>
          <a:p>
            <a:pPr lvl="1">
              <a:lnSpc>
                <a:spcPct val="120000"/>
              </a:lnSpc>
            </a:pPr>
            <a:r>
              <a:rPr lang="pt-PT" altLang="pt-PT" sz="1400" dirty="0"/>
              <a:t>Anemia </a:t>
            </a:r>
          </a:p>
          <a:p>
            <a:pPr lvl="1">
              <a:lnSpc>
                <a:spcPct val="120000"/>
              </a:lnSpc>
            </a:pPr>
            <a:r>
              <a:rPr lang="pt-PT" altLang="pt-PT" sz="1400" dirty="0"/>
              <a:t>Ferida do membro inferior direito</a:t>
            </a:r>
          </a:p>
        </p:txBody>
      </p:sp>
    </p:spTree>
    <p:extLst>
      <p:ext uri="{BB962C8B-B14F-4D97-AF65-F5344CB8AC3E}">
        <p14:creationId xmlns:p14="http://schemas.microsoft.com/office/powerpoint/2010/main" val="2305086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Posição do Número do Diapositivo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EABDEB-43C0-4464-B481-C05F618A7D72}" type="slidenum">
              <a:rPr lang="pt-PT" altLang="pt-PT"/>
              <a:pPr/>
              <a:t>21</a:t>
            </a:fld>
            <a:endParaRPr lang="pt-PT" altLang="pt-PT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2484438" y="655638"/>
            <a:ext cx="4144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22066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PT" altLang="pt-PT" b="1">
                <a:latin typeface="Comic Sans MS" pitchFamily="66" charset="0"/>
                <a:cs typeface="Times New Roman" pitchFamily="18" charset="0"/>
              </a:rPr>
              <a:t>Cadeia epidemiológica da infecção</a:t>
            </a:r>
            <a:endParaRPr lang="pt-PT" altLang="pt-PT" sz="900"/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0" y="18446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t-PT"/>
          </a:p>
        </p:txBody>
      </p:sp>
      <p:graphicFrame>
        <p:nvGraphicFramePr>
          <p:cNvPr id="80900" name="Group 4"/>
          <p:cNvGraphicFramePr>
            <a:graphicFrameLocks noGrp="1"/>
          </p:cNvGraphicFramePr>
          <p:nvPr/>
        </p:nvGraphicFramePr>
        <p:xfrm>
          <a:off x="1042988" y="1484313"/>
          <a:ext cx="6553200" cy="4249739"/>
        </p:xfrm>
        <a:graphic>
          <a:graphicData uri="http://schemas.openxmlformats.org/drawingml/2006/table">
            <a:tbl>
              <a:tblPr/>
              <a:tblGrid>
                <a:gridCol w="2598737"/>
                <a:gridCol w="3954463"/>
              </a:tblGrid>
              <a:tr h="849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RESERVATÓRIO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50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SAIDA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49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VIA DE TRANSMISSÃO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50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ENTRADA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49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HOSPEDEIRO SUSCEPTIVEL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0920" name="Rectangle 24"/>
          <p:cNvSpPr>
            <a:spLocks noChangeArrowheads="1"/>
          </p:cNvSpPr>
          <p:nvPr/>
        </p:nvSpPr>
        <p:spPr bwMode="auto">
          <a:xfrm>
            <a:off x="0" y="5011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pt-PT" altLang="pt-PT"/>
          </a:p>
        </p:txBody>
      </p:sp>
      <p:sp>
        <p:nvSpPr>
          <p:cNvPr id="80921" name="Rectangle 25"/>
          <p:cNvSpPr>
            <a:spLocks noChangeArrowheads="1"/>
          </p:cNvSpPr>
          <p:nvPr/>
        </p:nvSpPr>
        <p:spPr bwMode="auto">
          <a:xfrm>
            <a:off x="1042988" y="981075"/>
            <a:ext cx="18478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pt-PT" altLang="pt-PT" b="1"/>
              <a:t>1. Na admissão</a:t>
            </a:r>
          </a:p>
        </p:txBody>
      </p:sp>
      <p:sp>
        <p:nvSpPr>
          <p:cNvPr id="8092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5949950"/>
            <a:ext cx="682625" cy="75565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898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48EFC5-E592-427D-8A0E-6B2B4152898C}" type="slidenum">
              <a:rPr lang="pt-PT" altLang="pt-PT"/>
              <a:pPr/>
              <a:t>22</a:t>
            </a:fld>
            <a:endParaRPr lang="pt-PT" altLang="pt-PT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pt-PT"/>
              <a:t>Serviço Medicina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pt-PT" altLang="pt-PT" sz="2400" dirty="0"/>
              <a:t>Única vaga no serviço é na Cª 23 (quarto de 2 camas) ao lado de um idoso com internamento prolongado (caso social) com úlceras de pressão (</a:t>
            </a:r>
            <a:r>
              <a:rPr lang="pt-PT" altLang="pt-PT" sz="2400" dirty="0" err="1"/>
              <a:t>acicba</a:t>
            </a:r>
            <a:r>
              <a:rPr lang="pt-PT" altLang="pt-PT" sz="2400" dirty="0"/>
              <a:t> MR).</a:t>
            </a:r>
          </a:p>
          <a:p>
            <a:pPr>
              <a:lnSpc>
                <a:spcPct val="90000"/>
              </a:lnSpc>
            </a:pPr>
            <a:r>
              <a:rPr lang="pt-PT" altLang="pt-PT" sz="2400" dirty="0"/>
              <a:t>Iniciou terapêutica:</a:t>
            </a:r>
          </a:p>
          <a:p>
            <a:pPr lvl="1">
              <a:lnSpc>
                <a:spcPct val="90000"/>
              </a:lnSpc>
            </a:pPr>
            <a:r>
              <a:rPr lang="pt-PT" altLang="pt-PT" sz="2000" dirty="0" err="1"/>
              <a:t>Amoxacilina+ácido</a:t>
            </a:r>
            <a:r>
              <a:rPr lang="pt-PT" altLang="pt-PT" sz="2000" dirty="0"/>
              <a:t> </a:t>
            </a:r>
            <a:r>
              <a:rPr lang="pt-PT" altLang="pt-PT" sz="2000" dirty="0" err="1"/>
              <a:t>clavulâmico</a:t>
            </a:r>
            <a:endParaRPr lang="pt-PT" altLang="pt-PT" sz="2000" dirty="0"/>
          </a:p>
          <a:p>
            <a:pPr lvl="1">
              <a:lnSpc>
                <a:spcPct val="90000"/>
              </a:lnSpc>
            </a:pPr>
            <a:r>
              <a:rPr lang="pt-PT" altLang="pt-PT" sz="2000" dirty="0" err="1"/>
              <a:t>Azitromicina</a:t>
            </a:r>
            <a:r>
              <a:rPr lang="pt-PT" altLang="pt-PT" sz="2000" dirty="0"/>
              <a:t> </a:t>
            </a:r>
          </a:p>
          <a:p>
            <a:pPr>
              <a:lnSpc>
                <a:spcPct val="90000"/>
              </a:lnSpc>
            </a:pPr>
            <a:r>
              <a:rPr lang="pt-PT" altLang="pt-PT" sz="2400" dirty="0"/>
              <a:t>Iniciou O2 nasal 4 L/min</a:t>
            </a:r>
          </a:p>
          <a:p>
            <a:pPr>
              <a:lnSpc>
                <a:spcPct val="90000"/>
              </a:lnSpc>
            </a:pPr>
            <a:r>
              <a:rPr lang="pt-PT" altLang="pt-PT" sz="2400" dirty="0"/>
              <a:t>Às 18h fez pico febril de 39,3ºC, cedeu ao Paracetamol</a:t>
            </a:r>
          </a:p>
          <a:p>
            <a:pPr>
              <a:lnSpc>
                <a:spcPct val="90000"/>
              </a:lnSpc>
            </a:pPr>
            <a:r>
              <a:rPr lang="pt-PT" altLang="pt-PT" sz="2400" dirty="0"/>
              <a:t>Teve a visita da mulher e do filho de 11 anos</a:t>
            </a:r>
          </a:p>
        </p:txBody>
      </p:sp>
    </p:spTree>
    <p:extLst>
      <p:ext uri="{BB962C8B-B14F-4D97-AF65-F5344CB8AC3E}">
        <p14:creationId xmlns:p14="http://schemas.microsoft.com/office/powerpoint/2010/main" val="393319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Marcador de Posição do Número do Diapositivo 4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24B912-803A-47E5-BCAB-7B067D2E7AF5}" type="slidenum">
              <a:rPr lang="pt-PT" altLang="pt-PT"/>
              <a:pPr/>
              <a:t>23</a:t>
            </a:fld>
            <a:endParaRPr lang="pt-PT" altLang="pt-PT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1403350" y="260350"/>
            <a:ext cx="6481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pt-PT" altLang="pt-PT" b="1">
                <a:latin typeface="Comic Sans MS" pitchFamily="66" charset="0"/>
                <a:cs typeface="Times New Roman" pitchFamily="18" charset="0"/>
              </a:rPr>
              <a:t>Cadeia epidemiológica da infecção</a:t>
            </a:r>
            <a:endParaRPr lang="pt-PT" altLang="pt-PT" sz="900"/>
          </a:p>
          <a:p>
            <a:r>
              <a:rPr lang="pt-PT" altLang="pt-PT" sz="1400" b="1">
                <a:latin typeface="Comic Sans MS" pitchFamily="66" charset="0"/>
                <a:cs typeface="Times New Roman" pitchFamily="18" charset="0"/>
              </a:rPr>
              <a:t>1. Na admissão</a:t>
            </a:r>
            <a:endParaRPr lang="pt-PT" altLang="pt-PT"/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134938" y="927100"/>
            <a:ext cx="6657975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t-PT"/>
          </a:p>
        </p:txBody>
      </p:sp>
      <p:graphicFrame>
        <p:nvGraphicFramePr>
          <p:cNvPr id="81924" name="Group 4"/>
          <p:cNvGraphicFramePr>
            <a:graphicFrameLocks noGrp="1"/>
          </p:cNvGraphicFramePr>
          <p:nvPr/>
        </p:nvGraphicFramePr>
        <p:xfrm>
          <a:off x="250825" y="836613"/>
          <a:ext cx="8713788" cy="5832478"/>
        </p:xfrm>
        <a:graphic>
          <a:graphicData uri="http://schemas.openxmlformats.org/drawingml/2006/table">
            <a:tbl>
              <a:tblPr/>
              <a:tblGrid>
                <a:gridCol w="1358900"/>
                <a:gridCol w="1065213"/>
                <a:gridCol w="1155700"/>
                <a:gridCol w="5133975"/>
              </a:tblGrid>
              <a:tr h="842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Medidas a implementar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63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RESERVATÓRIO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Contenção 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na fonte 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27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SAIDA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144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VIA DE TRANSMISSÃO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Bloquear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as vias de transmissão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27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ENTRADA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Proteger o hospedeiro susceptível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27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HOSPEDEIRO SUSCEPTIVEL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1962" name="AutoShape 4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5876925"/>
            <a:ext cx="827087" cy="755650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055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Número do Diapositivo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7F406-307C-42E0-90E4-FDBFF2695F79}" type="slidenum">
              <a:rPr lang="pt-PT" altLang="pt-PT"/>
              <a:pPr/>
              <a:t>24</a:t>
            </a:fld>
            <a:endParaRPr lang="pt-PT" altLang="pt-PT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371600"/>
          </a:xfrm>
        </p:spPr>
        <p:txBody>
          <a:bodyPr/>
          <a:lstStyle/>
          <a:p>
            <a:endParaRPr lang="pt-PT" alt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PT" altLang="pt-PT" sz="1600" dirty="0"/>
              <a:t>15-11-2004 (2º dia)</a:t>
            </a:r>
          </a:p>
          <a:p>
            <a:pPr>
              <a:lnSpc>
                <a:spcPct val="80000"/>
              </a:lnSpc>
            </a:pPr>
            <a:endParaRPr lang="pt-PT" altLang="pt-PT" sz="1600" dirty="0"/>
          </a:p>
          <a:p>
            <a:pPr>
              <a:lnSpc>
                <a:spcPct val="80000"/>
              </a:lnSpc>
            </a:pPr>
            <a:r>
              <a:rPr lang="pt-PT" altLang="pt-PT" sz="1600" dirty="0"/>
              <a:t>Foi mudado penso por se encontrar repassado de exsudado amarelado. Feita colheita de produto para exame microbiológico e aplicado penso de </a:t>
            </a:r>
            <a:r>
              <a:rPr lang="pt-PT" altLang="pt-PT" sz="1600" dirty="0" err="1"/>
              <a:t>hidrofibras</a:t>
            </a:r>
            <a:r>
              <a:rPr lang="pt-PT" altLang="pt-PT" sz="1600" dirty="0"/>
              <a:t> com prata.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Por agravamento do quadro respiratório fez </a:t>
            </a:r>
            <a:r>
              <a:rPr lang="pt-PT" altLang="pt-PT" sz="1600" dirty="0" err="1"/>
              <a:t>Broncofibroscopia</a:t>
            </a:r>
            <a:r>
              <a:rPr lang="pt-PT" altLang="pt-PT" sz="1600" dirty="0"/>
              <a:t> com nova colheita de secreções brônquicas para bacteriologia e pesquisa de micobactérias . 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Mantém-se prostrado e com O2 por máscara. </a:t>
            </a:r>
            <a:r>
              <a:rPr lang="pt-PT" altLang="pt-PT" sz="1600" dirty="0" err="1"/>
              <a:t>Sudorese</a:t>
            </a:r>
            <a:r>
              <a:rPr lang="pt-PT" altLang="pt-PT" sz="1600" dirty="0"/>
              <a:t> nocturna.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PT" altLang="pt-PT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PT" altLang="pt-PT" sz="1600" dirty="0"/>
              <a:t>16-11-2004 (3º dia)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Nova colheita de expectoração. Febrícula à tarde.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À tarde ligaram do Laboratório a informar a positividade de BK na expectoração. Clínico prescreveu </a:t>
            </a:r>
            <a:r>
              <a:rPr lang="pt-PT" altLang="pt-PT" sz="1600" dirty="0" err="1"/>
              <a:t>antibacilares</a:t>
            </a:r>
            <a:r>
              <a:rPr lang="pt-PT" altLang="pt-PT" sz="1600" dirty="0"/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PT" altLang="pt-PT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PT" altLang="pt-PT" sz="1600" dirty="0"/>
              <a:t>17-11-2004 (4º dia)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Isolado MRSA no exsudado da ferida.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Menos prostrado, melhoria do quadro respiratório. Parou soros.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PT" altLang="pt-PT" sz="1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PT" altLang="pt-PT" sz="1600" dirty="0"/>
              <a:t>18-11-2004 (5º dia)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De manhã deambulou pelo serviço e foi fazer </a:t>
            </a:r>
            <a:r>
              <a:rPr lang="pt-PT" altLang="pt-PT" sz="1600" dirty="0" err="1"/>
              <a:t>Rx</a:t>
            </a:r>
            <a:r>
              <a:rPr lang="pt-PT" altLang="pt-PT" sz="1600" dirty="0"/>
              <a:t> de tórax.</a:t>
            </a:r>
          </a:p>
          <a:p>
            <a:pPr>
              <a:lnSpc>
                <a:spcPct val="80000"/>
              </a:lnSpc>
            </a:pPr>
            <a:r>
              <a:rPr lang="pt-PT" altLang="pt-PT" sz="1600" dirty="0"/>
              <a:t>Ferida menos exsudativa com tecido de granulação.</a:t>
            </a:r>
          </a:p>
        </p:txBody>
      </p:sp>
    </p:spTree>
    <p:extLst>
      <p:ext uri="{BB962C8B-B14F-4D97-AF65-F5344CB8AC3E}">
        <p14:creationId xmlns:p14="http://schemas.microsoft.com/office/powerpoint/2010/main" val="984890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Marcador de Posição do Número do Diapositivo 4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A11BB-658D-4ECC-8071-1F9056651CB9}" type="slidenum">
              <a:rPr lang="pt-PT" altLang="pt-PT"/>
              <a:pPr/>
              <a:t>25</a:t>
            </a:fld>
            <a:endParaRPr lang="pt-PT" altLang="pt-PT"/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1908175" y="404813"/>
            <a:ext cx="3924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pt-PT" altLang="pt-PT" b="1">
                <a:latin typeface="Comic Sans MS" pitchFamily="66" charset="0"/>
                <a:cs typeface="Times New Roman" pitchFamily="18" charset="0"/>
              </a:rPr>
              <a:t>Cadeia epidemiológica da infecção</a:t>
            </a:r>
            <a:endParaRPr lang="pt-PT" altLang="pt-PT" sz="900"/>
          </a:p>
          <a:p>
            <a:r>
              <a:rPr lang="pt-PT" altLang="pt-PT" sz="1400" b="1">
                <a:latin typeface="Comic Sans MS" pitchFamily="66" charset="0"/>
                <a:cs typeface="Times New Roman" pitchFamily="18" charset="0"/>
              </a:rPr>
              <a:t>2. No internamento</a:t>
            </a:r>
            <a:endParaRPr lang="pt-PT" altLang="pt-PT"/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733425"/>
            <a:ext cx="6657975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t-PT"/>
          </a:p>
        </p:txBody>
      </p:sp>
      <p:graphicFrame>
        <p:nvGraphicFramePr>
          <p:cNvPr id="82948" name="Group 4"/>
          <p:cNvGraphicFramePr>
            <a:graphicFrameLocks noGrp="1"/>
          </p:cNvGraphicFramePr>
          <p:nvPr/>
        </p:nvGraphicFramePr>
        <p:xfrm>
          <a:off x="250825" y="1125538"/>
          <a:ext cx="8642350" cy="5472114"/>
        </p:xfrm>
        <a:graphic>
          <a:graphicData uri="http://schemas.openxmlformats.org/drawingml/2006/table">
            <a:tbl>
              <a:tblPr/>
              <a:tblGrid>
                <a:gridCol w="1347788"/>
                <a:gridCol w="1168400"/>
                <a:gridCol w="1035050"/>
                <a:gridCol w="5091112"/>
              </a:tblGrid>
              <a:tr h="731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Medidas a implementar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72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AGENTE</a:t>
                      </a:r>
                      <a:endParaRPr kumimoji="0" lang="pt-PT" alt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Contenção 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na fonte 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588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RESERVATÓRIO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65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SAIDA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87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VIA DE TRANSMISSÃO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Bloquear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as vias de transmissão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85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ENTRADA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Proteger o hospedeiro susceptível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85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HOSPEDEIRO SUSCEPTIVEL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2991" name="Rectangle 47"/>
          <p:cNvSpPr>
            <a:spLocks noChangeArrowheads="1"/>
          </p:cNvSpPr>
          <p:nvPr/>
        </p:nvSpPr>
        <p:spPr bwMode="auto">
          <a:xfrm>
            <a:off x="0" y="612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pt-PT" altLang="pt-PT"/>
          </a:p>
        </p:txBody>
      </p:sp>
      <p:sp>
        <p:nvSpPr>
          <p:cNvPr id="82992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12088" y="333375"/>
            <a:ext cx="898525" cy="863600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2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6A4FB-BE9F-49B9-9F06-6F1E79C1FD22}" type="slidenum">
              <a:rPr lang="pt-PT" altLang="pt-PT"/>
              <a:pPr/>
              <a:t>26</a:t>
            </a:fld>
            <a:endParaRPr lang="pt-PT" altLang="pt-PT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5435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t-PT" altLang="pt-PT" sz="2800" dirty="0"/>
              <a:t>19-11-2004 (6º dia)</a:t>
            </a:r>
          </a:p>
          <a:p>
            <a:r>
              <a:rPr lang="pt-PT" altLang="pt-PT" sz="2800" dirty="0"/>
              <a:t>Confirmado </a:t>
            </a:r>
            <a:r>
              <a:rPr lang="pt-PT" altLang="pt-PT" sz="2800" i="1" dirty="0" err="1"/>
              <a:t>Mycobacterium</a:t>
            </a:r>
            <a:r>
              <a:rPr lang="pt-PT" altLang="pt-PT" sz="2800" i="1" dirty="0"/>
              <a:t> </a:t>
            </a:r>
            <a:r>
              <a:rPr lang="pt-PT" altLang="pt-PT" sz="2800" i="1" dirty="0" err="1"/>
              <a:t>tuberculosis</a:t>
            </a:r>
            <a:r>
              <a:rPr lang="pt-PT" altLang="pt-PT" sz="2800" dirty="0"/>
              <a:t> no lavado brônquico por TAAN</a:t>
            </a:r>
          </a:p>
          <a:p>
            <a:r>
              <a:rPr lang="pt-PT" altLang="pt-PT" sz="2800" dirty="0"/>
              <a:t>Pedido de transferência para outras unidades com quarto de isolamento (HPV, HCC)</a:t>
            </a:r>
          </a:p>
          <a:p>
            <a:pPr>
              <a:buFont typeface="Wingdings" pitchFamily="2" charset="2"/>
              <a:buNone/>
            </a:pPr>
            <a:endParaRPr lang="pt-PT" altLang="pt-PT" sz="2800" dirty="0"/>
          </a:p>
          <a:p>
            <a:pPr>
              <a:buFont typeface="Wingdings" pitchFamily="2" charset="2"/>
              <a:buNone/>
            </a:pPr>
            <a:r>
              <a:rPr lang="pt-PT" altLang="pt-PT" sz="2800" dirty="0"/>
              <a:t>20-11-2004 (7º dia)</a:t>
            </a:r>
          </a:p>
          <a:p>
            <a:r>
              <a:rPr lang="pt-PT" altLang="pt-PT" sz="2800" dirty="0"/>
              <a:t>Às 9 h foi transferido para </a:t>
            </a:r>
            <a:r>
              <a:rPr lang="pt-PT" altLang="pt-PT" sz="2800" dirty="0" err="1"/>
              <a:t>HPV-S.infecciologia</a:t>
            </a:r>
            <a:r>
              <a:rPr lang="pt-PT" altLang="pt-PT" sz="2800" dirty="0"/>
              <a:t> </a:t>
            </a:r>
          </a:p>
          <a:p>
            <a:pPr>
              <a:buFont typeface="Wingdings" pitchFamily="2" charset="2"/>
              <a:buNone/>
            </a:pPr>
            <a:endParaRPr lang="pt-PT" altLang="pt-PT" sz="2800" dirty="0"/>
          </a:p>
        </p:txBody>
      </p:sp>
    </p:spTree>
    <p:extLst>
      <p:ext uri="{BB962C8B-B14F-4D97-AF65-F5344CB8AC3E}">
        <p14:creationId xmlns:p14="http://schemas.microsoft.com/office/powerpoint/2010/main" val="3118618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Marcador de Posição do Número do Diapositivo 5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039C80-7C98-4999-9A36-5EBEE38E8196}" type="slidenum">
              <a:rPr lang="pt-PT" altLang="pt-PT"/>
              <a:pPr/>
              <a:t>27</a:t>
            </a:fld>
            <a:endParaRPr lang="pt-PT" altLang="pt-PT"/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476375" y="260350"/>
            <a:ext cx="3924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pt-PT" altLang="pt-PT" b="1">
                <a:latin typeface="Comic Sans MS" pitchFamily="66" charset="0"/>
                <a:cs typeface="Times New Roman" pitchFamily="18" charset="0"/>
              </a:rPr>
              <a:t>Cadeia epidemiológica da infecção</a:t>
            </a:r>
            <a:endParaRPr lang="pt-PT" altLang="pt-PT" sz="900"/>
          </a:p>
          <a:p>
            <a:r>
              <a:rPr lang="pt-PT" altLang="pt-PT" sz="1400" b="1">
                <a:latin typeface="Comic Sans MS" pitchFamily="66" charset="0"/>
                <a:cs typeface="Times New Roman" pitchFamily="18" charset="0"/>
              </a:rPr>
              <a:t>3. No momento da alta</a:t>
            </a:r>
            <a:endParaRPr lang="pt-PT" altLang="pt-PT"/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134938" y="733425"/>
            <a:ext cx="6657975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t-PT"/>
          </a:p>
        </p:txBody>
      </p:sp>
      <p:graphicFrame>
        <p:nvGraphicFramePr>
          <p:cNvPr id="84029" name="Group 61"/>
          <p:cNvGraphicFramePr>
            <a:graphicFrameLocks noGrp="1"/>
          </p:cNvGraphicFramePr>
          <p:nvPr/>
        </p:nvGraphicFramePr>
        <p:xfrm>
          <a:off x="179388" y="836613"/>
          <a:ext cx="8785225" cy="5832477"/>
        </p:xfrm>
        <a:graphic>
          <a:graphicData uri="http://schemas.openxmlformats.org/drawingml/2006/table">
            <a:tbl>
              <a:tblPr/>
              <a:tblGrid>
                <a:gridCol w="1370012"/>
                <a:gridCol w="1185863"/>
                <a:gridCol w="1054100"/>
                <a:gridCol w="5175250"/>
              </a:tblGrid>
              <a:tr h="774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Medidas a implementar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03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AGENTE</a:t>
                      </a:r>
                      <a:endParaRPr kumimoji="0" lang="pt-PT" alt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MRSA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Contenção 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na fonte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01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RESERVATÓRIO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Via respiratória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ferida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71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SAIDA</a:t>
                      </a:r>
                      <a:endParaRPr kumimoji="0" lang="pt-PT" alt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Secreções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Exsudado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052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VIA DE TRANSMISSÃO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Aérea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Contacto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Bloquear</a:t>
                      </a:r>
                      <a:endParaRPr kumimoji="0" lang="pt-PT" altLang="pt-P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as vias de transmissão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44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PORTA DE ENTRADA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Ferida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Proteger o hospedeiro susceptível</a:t>
                      </a:r>
                      <a:endParaRPr kumimoji="0" lang="pt-PT" altLang="pt-P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944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HOSPEDEIRO SUSCEPTIVEL</a:t>
                      </a:r>
                      <a:endParaRPr kumimoji="0" lang="pt-PT" altLang="pt-P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Doentes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Profissionais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Visitas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altLang="pt-PT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Conviventes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pt-PT" altLang="pt-P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4015" name="AutoShape 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56550" y="260350"/>
            <a:ext cx="1042988" cy="1042988"/>
          </a:xfrm>
          <a:prstGeom prst="actionButtonHelp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74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9075" y="785277"/>
            <a:ext cx="8229600" cy="901019"/>
          </a:xfrm>
          <a:solidFill>
            <a:schemeClr val="bg1"/>
          </a:solidFill>
        </p:spPr>
        <p:txBody>
          <a:bodyPr/>
          <a:lstStyle/>
          <a:p>
            <a:r>
              <a:rPr lang="pt-PT" sz="2400" dirty="0" smtClean="0"/>
              <a:t>4.º Exercício </a:t>
            </a:r>
            <a:r>
              <a:rPr lang="pt-PT" sz="2400" dirty="0"/>
              <a:t>– caso de doente com escabiose numa UCCI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7418" cy="4525963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/>
              <a:t>A Sr.ª Maria Antunes foi admitida numa UCCI. Foi-lhe feita a avaliação inicial e registos e apresentava  erupção na pele, mas muito ténue (assemelhava-se a efeitos alérgicos-referido pela filha!). A Utente referiu ter alguma comichão. Ficou institucionalizada com a Sr.ª Filomena Silva no mesmo quarto.</a:t>
            </a:r>
          </a:p>
          <a:p>
            <a:pPr>
              <a:lnSpc>
                <a:spcPct val="150000"/>
              </a:lnSpc>
            </a:pPr>
            <a:r>
              <a:rPr lang="pt-PT" sz="2400" dirty="0" smtClean="0"/>
              <a:t>O que faria nesta situação?</a:t>
            </a:r>
          </a:p>
          <a:p>
            <a:pPr>
              <a:lnSpc>
                <a:spcPct val="150000"/>
              </a:lnSpc>
            </a:pPr>
            <a:r>
              <a:rPr lang="pt-PT" sz="2400" dirty="0" smtClean="0"/>
              <a:t>Que medidas implementaria?</a:t>
            </a:r>
            <a:endParaRPr lang="pt-PT" sz="2400" dirty="0"/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946" y="100012"/>
            <a:ext cx="1809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193" name="Imagem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696" y="0"/>
            <a:ext cx="2895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4041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75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26" y="523876"/>
            <a:ext cx="5591174" cy="560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47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666" y="0"/>
            <a:ext cx="7469581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257512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220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908462" y="969519"/>
            <a:ext cx="812866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b="1" dirty="0"/>
              <a:t>Início das Medidas Adicionais às Precauções Básicas </a:t>
            </a:r>
            <a:r>
              <a:rPr lang="pt-PT" b="1" dirty="0" smtClean="0"/>
              <a:t>– PBVT</a:t>
            </a:r>
          </a:p>
          <a:p>
            <a:endParaRPr lang="pt-PT" dirty="0"/>
          </a:p>
          <a:p>
            <a:pPr lvl="0" algn="just"/>
            <a:r>
              <a:rPr lang="pt-PT" dirty="0"/>
              <a:t>As PBVT devem ser instituídas logo que sejam </a:t>
            </a:r>
            <a:r>
              <a:rPr lang="pt-PT" dirty="0" err="1"/>
              <a:t>detetados</a:t>
            </a:r>
            <a:r>
              <a:rPr lang="pt-PT" dirty="0"/>
              <a:t> sintomas sugestivos de </a:t>
            </a:r>
            <a:r>
              <a:rPr lang="pt-PT" dirty="0" err="1"/>
              <a:t>infeção</a:t>
            </a:r>
            <a:r>
              <a:rPr lang="pt-PT" dirty="0"/>
              <a:t> transmissível, e não apenas quando o diagnóstico já está confirmado. As PBVT devem ser iniciadas nos doentes que se sabe terem, ou considerados de alto risco de estarem, colonizados ou </a:t>
            </a:r>
            <a:r>
              <a:rPr lang="pt-PT" dirty="0" err="1"/>
              <a:t>infetados</a:t>
            </a:r>
            <a:r>
              <a:rPr lang="pt-PT" dirty="0"/>
              <a:t> com MMR, em conformidade com a política da Unidade de Saúde. Não se deve esperar confirmação laboratorial para agir!. </a:t>
            </a:r>
            <a:endParaRPr lang="pt-PT" dirty="0" smtClean="0"/>
          </a:p>
          <a:p>
            <a:pPr lvl="0" algn="just"/>
            <a:endParaRPr lang="pt-PT" dirty="0"/>
          </a:p>
          <a:p>
            <a:pPr lvl="0" algn="just"/>
            <a:r>
              <a:rPr lang="pt-PT" dirty="0"/>
              <a:t>Cada Unidade de Saúde deve definir uma política interna que autorize o profissional de saúde e fundamente o início das PBVT, adequadas aos sinais/sintomas e manter essas Precauções, até que os resultados laboratoriais estejam disponíveis para confirmação ou não, do diagnóstico. </a:t>
            </a:r>
          </a:p>
          <a:p>
            <a:pPr lvl="0" algn="just"/>
            <a:endParaRPr lang="pt-PT" dirty="0" smtClean="0"/>
          </a:p>
          <a:p>
            <a:pPr lvl="0" algn="just"/>
            <a:r>
              <a:rPr lang="pt-PT" dirty="0" smtClean="0"/>
              <a:t>O </a:t>
            </a:r>
            <a:r>
              <a:rPr lang="pt-PT" dirty="0"/>
              <a:t>Profissional do GCL-PPCIRA deve:</a:t>
            </a:r>
          </a:p>
          <a:p>
            <a:pPr lvl="0" algn="just"/>
            <a:r>
              <a:rPr lang="pt-PT" dirty="0"/>
              <a:t>Estar informado quando são iniciadas as PBVT;</a:t>
            </a:r>
          </a:p>
          <a:p>
            <a:pPr lvl="0" algn="just"/>
            <a:r>
              <a:rPr lang="pt-PT" dirty="0"/>
              <a:t>Confirmar se as PBVT aplicadas são adequadas à situação clínica/patologia </a:t>
            </a:r>
            <a:r>
              <a:rPr lang="pt-PT" dirty="0" err="1"/>
              <a:t>infeciosa</a:t>
            </a:r>
            <a:r>
              <a:rPr lang="pt-PT" dirty="0"/>
              <a:t>;</a:t>
            </a:r>
          </a:p>
          <a:p>
            <a:pPr lvl="0" algn="just"/>
            <a:r>
              <a:rPr lang="pt-PT" dirty="0"/>
              <a:t>Ser consultado antes da interrupção das PBVT instituídas, ou de acordo com a política local.</a:t>
            </a:r>
          </a:p>
        </p:txBody>
      </p:sp>
    </p:spTree>
    <p:extLst>
      <p:ext uri="{BB962C8B-B14F-4D97-AF65-F5344CB8AC3E}">
        <p14:creationId xmlns:p14="http://schemas.microsoft.com/office/powerpoint/2010/main" val="249626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863136"/>
              </p:ext>
            </p:extLst>
          </p:nvPr>
        </p:nvGraphicFramePr>
        <p:xfrm>
          <a:off x="1187534" y="1824037"/>
          <a:ext cx="7374575" cy="49211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7927"/>
                <a:gridCol w="2457927"/>
                <a:gridCol w="2458721"/>
              </a:tblGrid>
              <a:tr h="346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SINDROME</a:t>
                      </a:r>
                      <a:endParaRPr lang="pt-PT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TIPO DE PRECAUÇÕES*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QUARTO INDIVIDUAL?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569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Abscesso ou ferida com exsudado não controlado pelo material de penso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Contacto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NÃO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3807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Diarreia e/ou vómito de etiologia infeciosa aguda, suspeita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Contacto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SIM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7614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Erupção cutânea sugestiva de varicela ou sarampo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Via Aérea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SIM, com sistema de ventilação de pressão negativa e porta fechada. Apenas os profissionais imunes podem entrar no quarto.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379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Não diagnosticado, sem febre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PBCI; luvas, para contacto pele-a-pele 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NÃO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5710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Infeção respiratória aguda, não diagnosticada </a:t>
                      </a:r>
                      <a:endParaRPr lang="pt-PT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 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Gotícula  + Contacto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SIM</a:t>
                      </a:r>
                      <a:endParaRPr lang="pt-PT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3807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Sintomas e fatores de risco sugestivos de tuberculose ativa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Via Aérea  + Respirador N95 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SIM, com sistema de ventilação de pressão negativa e porta fechada. 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5813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Suspeita de Meningite e/ou sépsis, com erupção cutânea e petéquias, de etiologia desconhecida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Adultos: Gotícula </a:t>
                      </a:r>
                      <a:endParaRPr lang="pt-PT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Pediatria: Gotícula + Contacto 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>
                          <a:effectLst/>
                        </a:rPr>
                        <a:t>SIM</a:t>
                      </a:r>
                      <a:endParaRPr lang="pt-PT" sz="12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</a:tr>
              <a:tr h="949490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* Precauções de Contacto: Luvas, bata se a pele ou as roupas podem entrar em contacto </a:t>
                      </a:r>
                      <a:r>
                        <a:rPr lang="pt-PT" sz="1000" dirty="0" err="1">
                          <a:effectLst/>
                        </a:rPr>
                        <a:t>direto</a:t>
                      </a:r>
                      <a:r>
                        <a:rPr lang="pt-PT" sz="1000" dirty="0">
                          <a:effectLst/>
                        </a:rPr>
                        <a:t> com o utente ou com o seu ambiente envolvente </a:t>
                      </a:r>
                      <a:endParaRPr lang="pt-PT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* Precauções de Gotícula: </a:t>
                      </a:r>
                      <a:r>
                        <a:rPr lang="pt-PT" sz="1000" dirty="0" err="1">
                          <a:effectLst/>
                        </a:rPr>
                        <a:t>Proteção</a:t>
                      </a:r>
                      <a:r>
                        <a:rPr lang="pt-PT" sz="1000" dirty="0">
                          <a:effectLst/>
                        </a:rPr>
                        <a:t> facial (máscara, </a:t>
                      </a:r>
                      <a:r>
                        <a:rPr lang="pt-PT" sz="1000" dirty="0" err="1">
                          <a:effectLst/>
                        </a:rPr>
                        <a:t>proteção</a:t>
                      </a:r>
                      <a:r>
                        <a:rPr lang="pt-PT" sz="1000" dirty="0">
                          <a:effectLst/>
                        </a:rPr>
                        <a:t> ocular) </a:t>
                      </a:r>
                      <a:endParaRPr lang="pt-PT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000" dirty="0">
                          <a:effectLst/>
                        </a:rPr>
                        <a:t>* Precauções de Via Aérea: quarto de isolamento de via aérea; usar bem fixo, o respirador N95, para suspeita de tuberculose </a:t>
                      </a:r>
                      <a:endParaRPr lang="pt-PT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412" marR="68412" marT="0" marB="0"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31950" y="1595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218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513" y="178130"/>
            <a:ext cx="6859092" cy="66798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727356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27" y="653143"/>
            <a:ext cx="7576457" cy="62048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45772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39" y="154379"/>
            <a:ext cx="8265226" cy="65551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570072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1643"/>
          </a:xfrm>
          <a:solidFill>
            <a:schemeClr val="bg1"/>
          </a:solidFill>
        </p:spPr>
        <p:txBody>
          <a:bodyPr/>
          <a:lstStyle/>
          <a:p>
            <a:r>
              <a:rPr lang="pt-PT" sz="2800" b="1" dirty="0" smtClean="0"/>
              <a:t>Combinação de tipologias de PBVT</a:t>
            </a:r>
            <a:endParaRPr lang="pt-PT" sz="2800" b="1" dirty="0"/>
          </a:p>
        </p:txBody>
      </p:sp>
      <p:pic>
        <p:nvPicPr>
          <p:cNvPr id="130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543792"/>
            <a:ext cx="7849589" cy="4286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38991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014"/>
          </a:xfrm>
        </p:spPr>
        <p:txBody>
          <a:bodyPr/>
          <a:lstStyle/>
          <a:p>
            <a:r>
              <a:rPr lang="pt-PT" dirty="0" smtClean="0"/>
              <a:t>Ambiente </a:t>
            </a:r>
            <a:r>
              <a:rPr lang="pt-PT" dirty="0" err="1" smtClean="0"/>
              <a:t>protetor</a:t>
            </a:r>
            <a:endParaRPr lang="pt-PT" dirty="0"/>
          </a:p>
        </p:txBody>
      </p:sp>
      <p:pic>
        <p:nvPicPr>
          <p:cNvPr id="131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84" y="2090057"/>
            <a:ext cx="8426871" cy="29413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305211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46640"/>
          </a:xfrm>
          <a:solidFill>
            <a:schemeClr val="bg1"/>
          </a:solidFill>
        </p:spPr>
        <p:txBody>
          <a:bodyPr/>
          <a:lstStyle/>
          <a:p>
            <a:r>
              <a:rPr lang="pt-PT" altLang="pt-PT" dirty="0"/>
              <a:t>Resumindo…</a:t>
            </a:r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468313" y="2276475"/>
            <a:ext cx="7927542" cy="3046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t-PT" altLang="pt-PT" sz="2400" b="1" dirty="0"/>
              <a:t> Avaliação do risco de infecção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 altLang="pt-PT" sz="2400" b="1" dirty="0"/>
              <a:t> Identificar a cadeia epidemiológica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t-PT" altLang="pt-PT" sz="2400" b="1" dirty="0"/>
              <a:t> Implementar medidas de isolamento  de acordo com: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pt-PT" altLang="pt-PT" sz="2400" b="1" dirty="0"/>
              <a:t>Precauções básicas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pt-PT" altLang="pt-PT" sz="2400" b="1" dirty="0"/>
              <a:t>Precauções baseadas nas vias de transmissão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8769" y="5450774"/>
            <a:ext cx="3467595" cy="380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 smtClean="0">
                <a:solidFill>
                  <a:schemeClr val="tx1"/>
                </a:solidFill>
              </a:rPr>
              <a:t>Fonte: CHLC - CCI</a:t>
            </a:r>
            <a:endParaRPr lang="pt-PT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5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942975" y="828675"/>
            <a:ext cx="6543675" cy="1304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>
                <a:solidFill>
                  <a:schemeClr val="tx1"/>
                </a:solidFill>
              </a:rPr>
              <a:t>Obrigada pela Atenção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Filme sobre as PBCI e PBVT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>
                <a:hlinkClick r:id="rId2"/>
              </a:rPr>
              <a:t>https://</a:t>
            </a:r>
            <a:r>
              <a:rPr lang="pt-PT" dirty="0" smtClean="0">
                <a:hlinkClick r:id="rId2"/>
              </a:rPr>
              <a:t>www.youtube.com/watch?v=G_tU7nvD5BI</a:t>
            </a:r>
            <a:endParaRPr lang="pt-PT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74514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617517"/>
            <a:ext cx="7306602" cy="61395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696" y="0"/>
            <a:ext cx="1809750" cy="61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099" name="Imagem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446" y="31048"/>
            <a:ext cx="2895600" cy="55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559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605642"/>
            <a:ext cx="7270976" cy="61777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0"/>
            <a:ext cx="1809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3" name="Imagem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004" y="37481"/>
            <a:ext cx="2895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2986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700643"/>
            <a:ext cx="7330353" cy="60089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816" y="-13732"/>
            <a:ext cx="1809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47" name="Imagem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566" y="-61357"/>
            <a:ext cx="2895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312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546264"/>
            <a:ext cx="7354104" cy="66561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35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600" y="23813"/>
            <a:ext cx="1809750" cy="52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171" name="Imagem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95600" cy="54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6794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2.º conjunto de Exercícios práticos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3204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G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G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G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1142</Words>
  <Application>Microsoft Office PowerPoint</Application>
  <PresentationFormat>Apresentação no Ecrã (4:3)</PresentationFormat>
  <Paragraphs>195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dos diapositivos</vt:lpstr>
      </vt:variant>
      <vt:variant>
        <vt:i4>39</vt:i4>
      </vt:variant>
    </vt:vector>
  </HeadingPairs>
  <TitlesOfParts>
    <vt:vector size="42" baseType="lpstr">
      <vt:lpstr>Tema do Office</vt:lpstr>
      <vt:lpstr>Modelo de apresentação personalizado</vt:lpstr>
      <vt:lpstr>1_Modelo de apresentação personalizado</vt:lpstr>
      <vt:lpstr>Apresentação do PowerPoint</vt:lpstr>
      <vt:lpstr>Apresentação do PowerPoint</vt:lpstr>
      <vt:lpstr>Apresentação do PowerPoint</vt:lpstr>
      <vt:lpstr>Filme sobre as PBCI e PBVT</vt:lpstr>
      <vt:lpstr>Apresentação do PowerPoint</vt:lpstr>
      <vt:lpstr>Apresentação do PowerPoint</vt:lpstr>
      <vt:lpstr>Apresentação do PowerPoint</vt:lpstr>
      <vt:lpstr>Apresentação do PowerPoint</vt:lpstr>
      <vt:lpstr>2.º conjunto de Exercícios práticos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Outro conjunto de exercícios</vt:lpstr>
      <vt:lpstr>Apresentação do PowerPoint</vt:lpstr>
      <vt:lpstr>Apresentação do PowerPoint</vt:lpstr>
      <vt:lpstr>Apresentação do PowerPoint</vt:lpstr>
      <vt:lpstr>3.º exercício prático</vt:lpstr>
      <vt:lpstr>Episódio de urgência</vt:lpstr>
      <vt:lpstr>Apresentação do PowerPoint</vt:lpstr>
      <vt:lpstr>Serviço Medicina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4.º Exercício – caso de doente com escabiose numa UCCI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Combinação de tipologias de PBVT</vt:lpstr>
      <vt:lpstr>Ambiente protetor</vt:lpstr>
      <vt:lpstr>Resumindo…</vt:lpstr>
      <vt:lpstr>Apresentação do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Alexandra Figueiredo</dc:creator>
  <cp:lastModifiedBy>Goreti</cp:lastModifiedBy>
  <cp:revision>135</cp:revision>
  <dcterms:created xsi:type="dcterms:W3CDTF">2013-09-18T16:07:29Z</dcterms:created>
  <dcterms:modified xsi:type="dcterms:W3CDTF">2015-05-03T16:42:00Z</dcterms:modified>
</cp:coreProperties>
</file>